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82532025a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82532025a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b0363d7da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b0363d7da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adaf53b03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adaf53b03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adaf53b039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adaf53b039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adaf53b039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adaf53b03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adaf53b03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adaf53b03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b0363d7da0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b0363d7da0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b0b35c036e_1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b0b35c036e_1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b0b35c036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b0b35c036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b0b35c036e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b0b35c036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b0b35c036e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b0b35c036e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b0b35c036e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b0b35c036e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0b35c036e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0b35c036e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0b35c036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0b35c036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0b35c036e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0b35c036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0b35c036e_1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b0b35c036e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b0b35c036e_1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b0b35c036e_1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0b35c036e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b0b35c036e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86ee210f0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86ee210f0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b0363d7da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b0363d7da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b0363d7da0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b0363d7da0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adaf53b03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adaf53b0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b0363d7da0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b0363d7da0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86ee210f0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86ee210f0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86ee210f0_5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86ee210f0_5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86ee210f0_5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86ee210f0_5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6ee210f0_5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6ee210f0_5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786ee210f0_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786ee210f0_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86ee210f0_5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86ee210f0_5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86ee210f0_5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86ee210f0_5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786ee210f0_5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786ee210f0_5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86ee210f0_7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86ee210f0_7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adaf53b0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adaf53b0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786ee210f0_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786ee210f0_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786ee210f0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786ee210f0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786ee210f0_7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786ee210f0_7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b0b35c036e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b0b35c036e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b0363d7da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b0363d7da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adaf53b039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adaf53b039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adaf53b03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adaf53b03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9e7af29d9f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9e7af29d9f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b0363d7da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b0363d7da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adaf53b039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adaf53b039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adaf53b039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adaf53b039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adaf53b03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adaf53b03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SEC - Body">
  <p:cSld name="BLANK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1850"/>
            <a:ext cx="9144000" cy="4959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F3F9F1"/>
              </a:gs>
            </a:gsLst>
            <a:lin ang="5400012" scaled="0"/>
          </a:gradFill>
          <a:ln>
            <a:noFill/>
          </a:ln>
          <a:effectLst>
            <a:reflection blurRad="0" dir="5400000" dist="19050" endA="0" endPos="2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4891400"/>
            <a:ext cx="9144000" cy="347400"/>
          </a:xfrm>
          <a:prstGeom prst="rect">
            <a:avLst/>
          </a:prstGeom>
          <a:gradFill>
            <a:gsLst>
              <a:gs pos="0">
                <a:srgbClr val="FFFFFF"/>
              </a:gs>
              <a:gs pos="100000">
                <a:srgbClr val="D9EAD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>
            <p:ph idx="1" type="body"/>
          </p:nvPr>
        </p:nvSpPr>
        <p:spPr>
          <a:xfrm>
            <a:off x="0" y="18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19.png"/><Relationship Id="rId7" Type="http://schemas.openxmlformats.org/officeDocument/2006/relationships/image" Target="../media/image23.png"/><Relationship Id="rId8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Relationship Id="rId6" Type="http://schemas.openxmlformats.org/officeDocument/2006/relationships/image" Target="../media/image16.png"/><Relationship Id="rId7" Type="http://schemas.openxmlformats.org/officeDocument/2006/relationships/image" Target="../media/image24.png"/><Relationship Id="rId8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4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52.png"/><Relationship Id="rId5" Type="http://schemas.openxmlformats.org/officeDocument/2006/relationships/image" Target="../media/image4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2.png"/><Relationship Id="rId4" Type="http://schemas.openxmlformats.org/officeDocument/2006/relationships/image" Target="../media/image4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648450" y="1090500"/>
            <a:ext cx="78471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INDICADORES SOCIOECONÔMICOS - MODELOS DE PROJEÇÃO DE POPULAÇÃO E PRODUTO INTERNO BRUTO</a:t>
            </a:r>
            <a:endParaRPr b="1"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</p:txBody>
      </p:sp>
      <p:sp>
        <p:nvSpPr>
          <p:cNvPr id="60" name="Google Shape;60;p14"/>
          <p:cNvSpPr txBox="1"/>
          <p:nvPr/>
        </p:nvSpPr>
        <p:spPr>
          <a:xfrm>
            <a:off x="1382750" y="2821425"/>
            <a:ext cx="6791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Autores: 	</a:t>
            </a:r>
            <a:r>
              <a:rPr b="1" lang="en"/>
              <a:t>Danton Ferreira Vellenich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1" lang="en"/>
              <a:t>Leandro Meneguzzi </a:t>
            </a:r>
            <a:endParaRPr b="1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1" lang="en"/>
              <a:t>Iago Breno Araujo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Disciplina - </a:t>
            </a:r>
            <a:r>
              <a:rPr lang="en">
                <a:solidFill>
                  <a:schemeClr val="dk1"/>
                </a:solidFill>
              </a:rPr>
              <a:t>PCS5787 - Ciência dos Dados </a:t>
            </a:r>
            <a:br>
              <a:rPr lang="en"/>
            </a:br>
            <a:r>
              <a:rPr lang="en"/>
              <a:t>Professor:</a:t>
            </a:r>
            <a:r>
              <a:rPr b="1" lang="en"/>
              <a:t> Prof. Dr. Pedro Luiz Pizzigatti Corrêa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Co-orientação: </a:t>
            </a:r>
            <a:r>
              <a:rPr b="1" lang="en"/>
              <a:t>Profa. Dra. Jeaneth Machicao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61" name="Google Shape;61;p14"/>
          <p:cNvSpPr txBox="1"/>
          <p:nvPr/>
        </p:nvSpPr>
        <p:spPr>
          <a:xfrm>
            <a:off x="5659800" y="4715100"/>
            <a:ext cx="3484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São Paulo, 10 de Dezembro 2020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3">
            <a:alphaModFix/>
          </a:blip>
          <a:srcRect b="0" l="0" r="85958" t="0"/>
          <a:stretch/>
        </p:blipFill>
        <p:spPr>
          <a:xfrm>
            <a:off x="308039" y="72400"/>
            <a:ext cx="809150" cy="96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4"/>
          <p:cNvGrpSpPr/>
          <p:nvPr/>
        </p:nvGrpSpPr>
        <p:grpSpPr>
          <a:xfrm>
            <a:off x="1209453" y="309729"/>
            <a:ext cx="5696380" cy="664384"/>
            <a:chOff x="1924675" y="221225"/>
            <a:chExt cx="5440149" cy="542000"/>
          </a:xfrm>
        </p:grpSpPr>
        <p:pic>
          <p:nvPicPr>
            <p:cNvPr id="64" name="Google Shape;64;p14"/>
            <p:cNvPicPr preferRelativeResize="0"/>
            <p:nvPr/>
          </p:nvPicPr>
          <p:blipFill rotWithShape="1">
            <a:blip r:embed="rId3">
              <a:alphaModFix/>
            </a:blip>
            <a:srcRect b="5025" l="14045" r="0" t="63488"/>
            <a:stretch/>
          </p:blipFill>
          <p:spPr>
            <a:xfrm>
              <a:off x="1924675" y="421101"/>
              <a:ext cx="5440149" cy="34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4"/>
            <p:cNvPicPr preferRelativeResize="0"/>
            <p:nvPr/>
          </p:nvPicPr>
          <p:blipFill rotWithShape="1">
            <a:blip r:embed="rId3">
              <a:alphaModFix/>
            </a:blip>
            <a:srcRect b="68511" l="14045" r="0" t="0"/>
            <a:stretch/>
          </p:blipFill>
          <p:spPr>
            <a:xfrm>
              <a:off x="1924675" y="221225"/>
              <a:ext cx="5440149" cy="3421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140" name="Google Shape;140;p23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3"/>
          <p:cNvSpPr/>
          <p:nvPr/>
        </p:nvSpPr>
        <p:spPr>
          <a:xfrm>
            <a:off x="568234" y="1210528"/>
            <a:ext cx="7880100" cy="3440400"/>
          </a:xfrm>
          <a:prstGeom prst="roundRect">
            <a:avLst>
              <a:gd fmla="val 3361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23"/>
          <p:cNvSpPr/>
          <p:nvPr/>
        </p:nvSpPr>
        <p:spPr>
          <a:xfrm>
            <a:off x="6937990" y="1321657"/>
            <a:ext cx="1420800" cy="3218100"/>
          </a:xfrm>
          <a:prstGeom prst="roundRect">
            <a:avLst>
              <a:gd fmla="val 3361" name="adj"/>
            </a:avLst>
          </a:prstGeom>
          <a:solidFill>
            <a:srgbClr val="D8D8D8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3"/>
          <p:cNvSpPr/>
          <p:nvPr/>
        </p:nvSpPr>
        <p:spPr>
          <a:xfrm>
            <a:off x="5373131" y="1315586"/>
            <a:ext cx="1420800" cy="3218100"/>
          </a:xfrm>
          <a:prstGeom prst="roundRect">
            <a:avLst>
              <a:gd fmla="val 3361" name="adj"/>
            </a:avLst>
          </a:prstGeom>
          <a:solidFill>
            <a:srgbClr val="D8D8D8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3809305" y="1321657"/>
            <a:ext cx="1420800" cy="3218100"/>
          </a:xfrm>
          <a:prstGeom prst="roundRect">
            <a:avLst>
              <a:gd fmla="val 3361" name="adj"/>
            </a:avLst>
          </a:prstGeom>
          <a:solidFill>
            <a:srgbClr val="D8D8D8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23"/>
          <p:cNvSpPr/>
          <p:nvPr/>
        </p:nvSpPr>
        <p:spPr>
          <a:xfrm>
            <a:off x="2249626" y="1321657"/>
            <a:ext cx="1420800" cy="3218100"/>
          </a:xfrm>
          <a:prstGeom prst="roundRect">
            <a:avLst>
              <a:gd fmla="val 3361" name="adj"/>
            </a:avLst>
          </a:prstGeom>
          <a:solidFill>
            <a:srgbClr val="D8D8D8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6" name="Google Shape;146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36590" y="1529269"/>
            <a:ext cx="1046957" cy="1046957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3"/>
          <p:cNvSpPr/>
          <p:nvPr/>
        </p:nvSpPr>
        <p:spPr>
          <a:xfrm>
            <a:off x="690634" y="1321657"/>
            <a:ext cx="1420200" cy="3218100"/>
          </a:xfrm>
          <a:prstGeom prst="roundRect">
            <a:avLst>
              <a:gd fmla="val 3361" name="adj"/>
            </a:avLst>
          </a:prstGeom>
          <a:solidFill>
            <a:srgbClr val="D8D8D8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Ícone&#10;&#10;Descrição gerada automaticamente" id="148" name="Google Shape;148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402" y="1530988"/>
            <a:ext cx="1074662" cy="10746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149" name="Google Shape;149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80442" y="1628829"/>
            <a:ext cx="887939" cy="887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Diagrama&#10;&#10;Descrição gerada automaticamente" id="150" name="Google Shape;150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60613" y="1549320"/>
            <a:ext cx="1046957" cy="104695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151" name="Google Shape;151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24955" y="1549268"/>
            <a:ext cx="1046958" cy="1020146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3"/>
          <p:cNvSpPr txBox="1"/>
          <p:nvPr/>
        </p:nvSpPr>
        <p:spPr>
          <a:xfrm>
            <a:off x="826259" y="2680056"/>
            <a:ext cx="121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1. Estudo Inicial</a:t>
            </a:r>
            <a:endParaRPr sz="1100"/>
          </a:p>
        </p:txBody>
      </p:sp>
      <p:sp>
        <p:nvSpPr>
          <p:cNvPr id="153" name="Google Shape;153;p23"/>
          <p:cNvSpPr txBox="1"/>
          <p:nvPr/>
        </p:nvSpPr>
        <p:spPr>
          <a:xfrm>
            <a:off x="2468392" y="2679248"/>
            <a:ext cx="10470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2. Análise Exploratória dos Dados</a:t>
            </a:r>
            <a:endParaRPr sz="1100"/>
          </a:p>
        </p:txBody>
      </p:sp>
      <p:sp>
        <p:nvSpPr>
          <p:cNvPr id="154" name="Google Shape;154;p23"/>
          <p:cNvSpPr txBox="1"/>
          <p:nvPr/>
        </p:nvSpPr>
        <p:spPr>
          <a:xfrm>
            <a:off x="3990234" y="2669451"/>
            <a:ext cx="1212300" cy="6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3. Definir um Conjunto de Dados</a:t>
            </a:r>
            <a:endParaRPr sz="1100"/>
          </a:p>
        </p:txBody>
      </p:sp>
      <p:sp>
        <p:nvSpPr>
          <p:cNvPr id="155" name="Google Shape;155;p23"/>
          <p:cNvSpPr txBox="1"/>
          <p:nvPr/>
        </p:nvSpPr>
        <p:spPr>
          <a:xfrm>
            <a:off x="5451420" y="2680056"/>
            <a:ext cx="121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4. Modelagem</a:t>
            </a:r>
            <a:endParaRPr sz="1100"/>
          </a:p>
        </p:txBody>
      </p:sp>
      <p:sp>
        <p:nvSpPr>
          <p:cNvPr id="156" name="Google Shape;156;p23"/>
          <p:cNvSpPr txBox="1"/>
          <p:nvPr/>
        </p:nvSpPr>
        <p:spPr>
          <a:xfrm>
            <a:off x="6980821" y="2667507"/>
            <a:ext cx="12123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5. Publicação</a:t>
            </a:r>
            <a:endParaRPr sz="1100"/>
          </a:p>
        </p:txBody>
      </p:sp>
      <p:sp>
        <p:nvSpPr>
          <p:cNvPr id="157" name="Google Shape;157;p23"/>
          <p:cNvSpPr txBox="1"/>
          <p:nvPr/>
        </p:nvSpPr>
        <p:spPr>
          <a:xfrm>
            <a:off x="659557" y="3401138"/>
            <a:ext cx="1546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Definir período de análise.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Identificar principais variáveis.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Descartar variáveis com mal preenchimento.</a:t>
            </a:r>
            <a:endParaRPr sz="1100"/>
          </a:p>
        </p:txBody>
      </p:sp>
      <p:sp>
        <p:nvSpPr>
          <p:cNvPr id="158" name="Google Shape;158;p23"/>
          <p:cNvSpPr txBox="1"/>
          <p:nvPr/>
        </p:nvSpPr>
        <p:spPr>
          <a:xfrm>
            <a:off x="2234431" y="3401138"/>
            <a:ext cx="154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Analisar e entender o comportamento das variáveis</a:t>
            </a:r>
            <a:endParaRPr sz="1100"/>
          </a:p>
        </p:txBody>
      </p:sp>
      <p:sp>
        <p:nvSpPr>
          <p:cNvPr id="159" name="Google Shape;159;p23"/>
          <p:cNvSpPr txBox="1"/>
          <p:nvPr/>
        </p:nvSpPr>
        <p:spPr>
          <a:xfrm>
            <a:off x="3791786" y="3411449"/>
            <a:ext cx="1546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Definir conjunto de dados com base nas etapas 1 e 2.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Subir dados em um SQL.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Gerar um D.O.I. dos dados.</a:t>
            </a:r>
            <a:endParaRPr sz="1100"/>
          </a:p>
        </p:txBody>
      </p:sp>
      <p:sp>
        <p:nvSpPr>
          <p:cNvPr id="160" name="Google Shape;160;p23"/>
          <p:cNvSpPr txBox="1"/>
          <p:nvPr/>
        </p:nvSpPr>
        <p:spPr>
          <a:xfrm>
            <a:off x="5366660" y="3411448"/>
            <a:ext cx="1427400" cy="7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Aplicar técnicas de aprendizado de máquina.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Analisar desempenhos dos modelos.</a:t>
            </a:r>
            <a:endParaRPr sz="1100"/>
          </a:p>
        </p:txBody>
      </p:sp>
      <p:sp>
        <p:nvSpPr>
          <p:cNvPr id="161" name="Google Shape;161;p23"/>
          <p:cNvSpPr txBox="1"/>
          <p:nvPr/>
        </p:nvSpPr>
        <p:spPr>
          <a:xfrm>
            <a:off x="6932810" y="3415923"/>
            <a:ext cx="1546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Escrever artigo.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Publicar resultados.</a:t>
            </a:r>
            <a:endParaRPr sz="1100"/>
          </a:p>
          <a:p>
            <a:pPr indent="-209550" lvl="0" marL="2159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Char char="•"/>
            </a:pPr>
            <a:r>
              <a:rPr lang="en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Disponibilizar D.O.I.</a:t>
            </a:r>
            <a:endParaRPr sz="11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Método</a:t>
            </a:r>
            <a:endParaRPr/>
          </a:p>
        </p:txBody>
      </p:sp>
      <p:sp>
        <p:nvSpPr>
          <p:cNvPr id="167" name="Google Shape;167;p24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" name="Google Shape;168;p24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Infraestrutura 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endParaRPr b="1"/>
          </a:p>
        </p:txBody>
      </p:sp>
      <p:sp>
        <p:nvSpPr>
          <p:cNvPr id="169" name="Google Shape;169;p24"/>
          <p:cNvSpPr/>
          <p:nvPr/>
        </p:nvSpPr>
        <p:spPr>
          <a:xfrm>
            <a:off x="1611254" y="1415626"/>
            <a:ext cx="5457900" cy="2772300"/>
          </a:xfrm>
          <a:prstGeom prst="roundRect">
            <a:avLst>
              <a:gd fmla="val 3361" name="adj"/>
            </a:avLst>
          </a:prstGeom>
          <a:solidFill>
            <a:srgbClr val="F2F2F2"/>
          </a:solidFill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24"/>
          <p:cNvSpPr/>
          <p:nvPr/>
        </p:nvSpPr>
        <p:spPr>
          <a:xfrm>
            <a:off x="1696958" y="1507136"/>
            <a:ext cx="2386500" cy="2589300"/>
          </a:xfrm>
          <a:prstGeom prst="roundRect">
            <a:avLst>
              <a:gd fmla="val 3361" name="adj"/>
            </a:avLst>
          </a:prstGeom>
          <a:solidFill>
            <a:srgbClr val="D8D8D8"/>
          </a:solidFill>
          <a:ln cap="flat" cmpd="sng" w="12700">
            <a:solidFill>
              <a:srgbClr val="A5A5A5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u="sng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ma imagem contendo Forma&#10;&#10;Descrição gerada automaticamente" id="171" name="Google Shape;17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272" y="1753085"/>
            <a:ext cx="597624" cy="5976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24"/>
          <p:cNvCxnSpPr/>
          <p:nvPr/>
        </p:nvCxnSpPr>
        <p:spPr>
          <a:xfrm>
            <a:off x="2703898" y="2069918"/>
            <a:ext cx="262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3" name="Google Shape;173;p24"/>
          <p:cNvSpPr txBox="1"/>
          <p:nvPr/>
        </p:nvSpPr>
        <p:spPr>
          <a:xfrm>
            <a:off x="1873030" y="3633244"/>
            <a:ext cx="13986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Desenvolvedores</a:t>
            </a:r>
            <a:endParaRPr sz="1100"/>
          </a:p>
        </p:txBody>
      </p:sp>
      <p:pic>
        <p:nvPicPr>
          <p:cNvPr descr="Uma imagem contendo Forma&#10;&#10;Descrição gerada automaticamente" id="174" name="Google Shape;174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272" y="2379074"/>
            <a:ext cx="597624" cy="5976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ma imagem contendo Forma&#10;&#10;Descrição gerada automaticamente" id="175" name="Google Shape;17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06272" y="3003938"/>
            <a:ext cx="597624" cy="5976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" name="Google Shape;176;p24"/>
          <p:cNvGrpSpPr/>
          <p:nvPr/>
        </p:nvGrpSpPr>
        <p:grpSpPr>
          <a:xfrm>
            <a:off x="3103546" y="1753025"/>
            <a:ext cx="640054" cy="597626"/>
            <a:chOff x="4390050" y="2511255"/>
            <a:chExt cx="853406" cy="796835"/>
          </a:xfrm>
        </p:grpSpPr>
        <p:pic>
          <p:nvPicPr>
            <p:cNvPr descr="Ícone&#10;&#10;Descrição gerada automaticamente" id="177" name="Google Shape;17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0050" y="2511255"/>
              <a:ext cx="796835" cy="796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" name="Google Shape;178;p24"/>
            <p:cNvSpPr/>
            <p:nvPr/>
          </p:nvSpPr>
          <p:spPr>
            <a:xfrm>
              <a:off x="4895756" y="2909672"/>
              <a:ext cx="347700" cy="317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tipo, nome da empresa&#10;&#10;Descrição gerada automaticamente" id="179" name="Google Shape;17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42512" y="2921112"/>
              <a:ext cx="254244" cy="2947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oogle Shape;180;p24"/>
          <p:cNvGrpSpPr/>
          <p:nvPr/>
        </p:nvGrpSpPr>
        <p:grpSpPr>
          <a:xfrm>
            <a:off x="3103546" y="2384031"/>
            <a:ext cx="640054" cy="597626"/>
            <a:chOff x="4390050" y="2511255"/>
            <a:chExt cx="853406" cy="796835"/>
          </a:xfrm>
        </p:grpSpPr>
        <p:pic>
          <p:nvPicPr>
            <p:cNvPr descr="Ícone&#10;&#10;Descrição gerada automaticamente" id="181" name="Google Shape;181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0050" y="2511255"/>
              <a:ext cx="796835" cy="796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182;p24"/>
            <p:cNvSpPr/>
            <p:nvPr/>
          </p:nvSpPr>
          <p:spPr>
            <a:xfrm>
              <a:off x="4895756" y="2909672"/>
              <a:ext cx="347700" cy="317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tipo, nome da empresa&#10;&#10;Descrição gerada automaticamente" id="183" name="Google Shape;183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42512" y="2921112"/>
              <a:ext cx="254244" cy="29470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" name="Google Shape;184;p24"/>
          <p:cNvGrpSpPr/>
          <p:nvPr/>
        </p:nvGrpSpPr>
        <p:grpSpPr>
          <a:xfrm>
            <a:off x="3103546" y="3003029"/>
            <a:ext cx="640054" cy="597626"/>
            <a:chOff x="4390050" y="2511255"/>
            <a:chExt cx="853406" cy="796835"/>
          </a:xfrm>
        </p:grpSpPr>
        <p:pic>
          <p:nvPicPr>
            <p:cNvPr descr="Ícone&#10;&#10;Descrição gerada automaticamente" id="185" name="Google Shape;185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90050" y="2511255"/>
              <a:ext cx="796835" cy="7968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6" name="Google Shape;186;p24"/>
            <p:cNvSpPr/>
            <p:nvPr/>
          </p:nvSpPr>
          <p:spPr>
            <a:xfrm>
              <a:off x="4895756" y="2909672"/>
              <a:ext cx="347700" cy="3177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BFBFB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ogotipo, nome da empresa&#10;&#10;Descrição gerada automaticamente" id="187" name="Google Shape;187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42512" y="2921112"/>
              <a:ext cx="254244" cy="29470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88" name="Google Shape;188;p24"/>
          <p:cNvCxnSpPr/>
          <p:nvPr/>
        </p:nvCxnSpPr>
        <p:spPr>
          <a:xfrm>
            <a:off x="2703898" y="2694894"/>
            <a:ext cx="262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9" name="Google Shape;189;p24"/>
          <p:cNvCxnSpPr/>
          <p:nvPr/>
        </p:nvCxnSpPr>
        <p:spPr>
          <a:xfrm>
            <a:off x="2703898" y="3316502"/>
            <a:ext cx="262800" cy="0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90" name="Google Shape;190;p24"/>
          <p:cNvSpPr txBox="1"/>
          <p:nvPr/>
        </p:nvSpPr>
        <p:spPr>
          <a:xfrm>
            <a:off x="1738931" y="1532861"/>
            <a:ext cx="666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Local</a:t>
            </a:r>
            <a:endParaRPr sz="1100"/>
          </a:p>
        </p:txBody>
      </p:sp>
      <p:sp>
        <p:nvSpPr>
          <p:cNvPr id="191" name="Google Shape;191;p24"/>
          <p:cNvSpPr/>
          <p:nvPr/>
        </p:nvSpPr>
        <p:spPr>
          <a:xfrm>
            <a:off x="4186341" y="1507136"/>
            <a:ext cx="2759400" cy="2589300"/>
          </a:xfrm>
          <a:prstGeom prst="roundRect">
            <a:avLst>
              <a:gd fmla="val 3361" name="adj"/>
            </a:avLst>
          </a:prstGeom>
          <a:solidFill>
            <a:srgbClr val="FF9900"/>
          </a:solidFill>
          <a:ln cap="flat" cmpd="sng" w="12700">
            <a:solidFill>
              <a:srgbClr val="FF99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4"/>
          <p:cNvSpPr txBox="1"/>
          <p:nvPr/>
        </p:nvSpPr>
        <p:spPr>
          <a:xfrm>
            <a:off x="4283242" y="1548062"/>
            <a:ext cx="1119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Nuvem (AWS)</a:t>
            </a:r>
            <a:endParaRPr sz="1100"/>
          </a:p>
        </p:txBody>
      </p:sp>
      <p:pic>
        <p:nvPicPr>
          <p:cNvPr descr="Ícone&#10;&#10;Descrição gerada automaticamente" id="193" name="Google Shape;193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90562" y="2239521"/>
            <a:ext cx="886645" cy="8866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enho de bandeira&#10;&#10;Descrição gerada automaticamente" id="194" name="Google Shape;194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810582" y="1809860"/>
            <a:ext cx="601789" cy="7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4"/>
          <p:cNvSpPr txBox="1"/>
          <p:nvPr/>
        </p:nvSpPr>
        <p:spPr>
          <a:xfrm>
            <a:off x="4298798" y="3012142"/>
            <a:ext cx="1144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Amazon RDS – DB</a:t>
            </a:r>
            <a:endParaRPr sz="1100"/>
          </a:p>
        </p:txBody>
      </p:sp>
      <p:sp>
        <p:nvSpPr>
          <p:cNvPr id="196" name="Google Shape;196;p24"/>
          <p:cNvSpPr txBox="1"/>
          <p:nvPr/>
        </p:nvSpPr>
        <p:spPr>
          <a:xfrm>
            <a:off x="5381398" y="2534715"/>
            <a:ext cx="1598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Amazon SageMaker – ML</a:t>
            </a:r>
            <a:endParaRPr sz="1100"/>
          </a:p>
        </p:txBody>
      </p:sp>
      <p:cxnSp>
        <p:nvCxnSpPr>
          <p:cNvPr id="197" name="Google Shape;197;p24"/>
          <p:cNvCxnSpPr>
            <a:stCxn id="177" idx="3"/>
            <a:endCxn id="193" idx="1"/>
          </p:cNvCxnSpPr>
          <p:nvPr/>
        </p:nvCxnSpPr>
        <p:spPr>
          <a:xfrm>
            <a:off x="3701172" y="2051838"/>
            <a:ext cx="689400" cy="630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8" name="Google Shape;198;p24"/>
          <p:cNvCxnSpPr>
            <a:stCxn id="185" idx="3"/>
            <a:endCxn id="193" idx="1"/>
          </p:cNvCxnSpPr>
          <p:nvPr/>
        </p:nvCxnSpPr>
        <p:spPr>
          <a:xfrm flipH="1" rot="10800000">
            <a:off x="3701172" y="2682942"/>
            <a:ext cx="689400" cy="6189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99" name="Google Shape;199;p24"/>
          <p:cNvCxnSpPr>
            <a:stCxn id="181" idx="3"/>
            <a:endCxn id="193" idx="1"/>
          </p:cNvCxnSpPr>
          <p:nvPr/>
        </p:nvCxnSpPr>
        <p:spPr>
          <a:xfrm>
            <a:off x="3701172" y="2682844"/>
            <a:ext cx="689400" cy="600"/>
          </a:xfrm>
          <a:prstGeom prst="bentConnector3">
            <a:avLst>
              <a:gd fmla="val 49999" name="adj1"/>
            </a:avLst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200" name="Google Shape;200;p24"/>
          <p:cNvSpPr txBox="1"/>
          <p:nvPr/>
        </p:nvSpPr>
        <p:spPr>
          <a:xfrm>
            <a:off x="4041226" y="2498372"/>
            <a:ext cx="4644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SSH</a:t>
            </a:r>
            <a:endParaRPr sz="1100"/>
          </a:p>
        </p:txBody>
      </p:sp>
      <p:pic>
        <p:nvPicPr>
          <p:cNvPr descr="Uma imagem contendo Ícone&#10;&#10;Descrição gerada automaticamente" id="201" name="Google Shape;201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661683" y="2970881"/>
            <a:ext cx="917876" cy="66291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4"/>
          <p:cNvSpPr/>
          <p:nvPr/>
        </p:nvSpPr>
        <p:spPr>
          <a:xfrm>
            <a:off x="6228498" y="3399979"/>
            <a:ext cx="260700" cy="2382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e da empresa&#10;&#10;Descrição gerada automaticamente" id="203" name="Google Shape;203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63565" y="3408560"/>
            <a:ext cx="190683" cy="221033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 txBox="1"/>
          <p:nvPr/>
        </p:nvSpPr>
        <p:spPr>
          <a:xfrm>
            <a:off x="5507556" y="3650345"/>
            <a:ext cx="13782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Amazon S3 – Storage</a:t>
            </a:r>
            <a:endParaRPr sz="1100"/>
          </a:p>
        </p:txBody>
      </p:sp>
      <p:cxnSp>
        <p:nvCxnSpPr>
          <p:cNvPr id="205" name="Google Shape;205;p24"/>
          <p:cNvCxnSpPr>
            <a:endCxn id="204" idx="1"/>
          </p:cNvCxnSpPr>
          <p:nvPr/>
        </p:nvCxnSpPr>
        <p:spPr>
          <a:xfrm>
            <a:off x="3926856" y="2682695"/>
            <a:ext cx="1580700" cy="1083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rgbClr val="7F7F7F"/>
            </a:solidFill>
            <a:prstDash val="solid"/>
            <a:miter lim="8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Método</a:t>
            </a:r>
            <a:endParaRPr/>
          </a:p>
        </p:txBody>
      </p:sp>
      <p:sp>
        <p:nvSpPr>
          <p:cNvPr id="211" name="Google Shape;211;p25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25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Equipamentos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Bibliotecas</a:t>
            </a:r>
            <a:br>
              <a:rPr b="1" lang="en"/>
            </a:br>
            <a:endParaRPr b="1"/>
          </a:p>
        </p:txBody>
      </p:sp>
      <p:pic>
        <p:nvPicPr>
          <p:cNvPr id="213" name="Google Shape;21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650" y="2592321"/>
            <a:ext cx="1504825" cy="1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7309" y="2466996"/>
            <a:ext cx="2316750" cy="9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4900" y="3724569"/>
            <a:ext cx="1504825" cy="81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05204" y="3979263"/>
            <a:ext cx="1504822" cy="84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515" y="2592327"/>
            <a:ext cx="1008182" cy="117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51388" y="3672081"/>
            <a:ext cx="1622850" cy="8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Método</a:t>
            </a:r>
            <a:endParaRPr/>
          </a:p>
        </p:txBody>
      </p:sp>
      <p:sp>
        <p:nvSpPr>
          <p:cNvPr id="224" name="Google Shape;224;p26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26"/>
          <p:cNvSpPr txBox="1"/>
          <p:nvPr>
            <p:ph idx="1" type="body"/>
          </p:nvPr>
        </p:nvSpPr>
        <p:spPr>
          <a:xfrm>
            <a:off x="818525" y="8477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Reprodutibilidade</a:t>
            </a:r>
            <a:r>
              <a:rPr b="1" lang="en"/>
              <a:t> dos experimentos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Publicação das fontes de dados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Publicação dos códigos-fontes </a:t>
            </a:r>
            <a:br>
              <a:rPr lang="en"/>
            </a:br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2549" y="1520899"/>
            <a:ext cx="966500" cy="96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0923" y="1228723"/>
            <a:ext cx="2160300" cy="143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4350" y="2716132"/>
            <a:ext cx="2160300" cy="1209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Método</a:t>
            </a:r>
            <a:endParaRPr/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Aquisição dos dados</a:t>
            </a:r>
            <a:br>
              <a:rPr b="1" lang="en"/>
            </a:br>
            <a:br>
              <a:rPr b="1" lang="en"/>
            </a:br>
            <a:r>
              <a:rPr lang="en"/>
              <a:t>1. Socioeconômicos</a:t>
            </a:r>
            <a:br>
              <a:rPr lang="en"/>
            </a:b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 sz="1400"/>
          </a:p>
        </p:txBody>
      </p:sp>
      <p:pic>
        <p:nvPicPr>
          <p:cNvPr id="236" name="Google Shape;2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7125" y="2005450"/>
            <a:ext cx="2718176" cy="7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7"/>
          <p:cNvSpPr txBox="1"/>
          <p:nvPr/>
        </p:nvSpPr>
        <p:spPr>
          <a:xfrm>
            <a:off x="488938" y="2810900"/>
            <a:ext cx="54864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Existem: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+15 pesquisas com regularidade</a:t>
            </a:r>
            <a:br>
              <a:rPr lang="en"/>
            </a:br>
            <a:r>
              <a:rPr lang="en"/>
              <a:t>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+1200 variáveis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Dados dos últimos 30 anos no Brasil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7"/>
          <p:cNvSpPr/>
          <p:nvPr/>
        </p:nvSpPr>
        <p:spPr>
          <a:xfrm>
            <a:off x="3978950" y="3240075"/>
            <a:ext cx="152400" cy="1301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455F5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/>
          <p:nvPr/>
        </p:nvSpPr>
        <p:spPr>
          <a:xfrm>
            <a:off x="4163950" y="2937225"/>
            <a:ext cx="23853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134F5C"/>
                </a:solidFill>
                <a:latin typeface="Arial"/>
                <a:ea typeface="Arial"/>
                <a:cs typeface="Arial"/>
                <a:sym typeface="Arial"/>
              </a:rPr>
              <a:t>Estimativa</a:t>
            </a:r>
            <a:b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  <a:t>~1 GB dados</a:t>
            </a:r>
            <a:b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66666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34F5C"/>
                </a:solidFill>
              </a:rPr>
              <a:t>SIDRA - Tabelas Extraídas:</a:t>
            </a:r>
            <a:endParaRPr>
              <a:solidFill>
                <a:srgbClr val="134F5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-&gt; Tabela 1735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-&gt; Tabela 2609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-&gt; Tabela 2654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-&gt; Tabela 2759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-&gt; Tabela 6449</a:t>
            </a:r>
            <a:endParaRPr sz="1200">
              <a:solidFill>
                <a:srgbClr val="666666"/>
              </a:solidFill>
            </a:endParaRPr>
          </a:p>
        </p:txBody>
      </p:sp>
      <p:sp>
        <p:nvSpPr>
          <p:cNvPr id="240" name="Google Shape;240;p27"/>
          <p:cNvSpPr txBox="1"/>
          <p:nvPr/>
        </p:nvSpPr>
        <p:spPr>
          <a:xfrm>
            <a:off x="6549250" y="2937225"/>
            <a:ext cx="3219300" cy="19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134F5C"/>
                </a:solidFill>
              </a:rPr>
              <a:t>Gestão de Dados </a:t>
            </a:r>
            <a:endParaRPr>
              <a:solidFill>
                <a:srgbClr val="134F5C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>
                <a:solidFill>
                  <a:srgbClr val="666666"/>
                </a:solidFill>
              </a:rPr>
              <a:t>(DMPTool - Template USP)</a:t>
            </a:r>
            <a:br>
              <a:rPr b="0" i="0" lang="en" sz="1400" u="none" cap="none" strike="noStrike">
                <a:solidFill>
                  <a:srgbClr val="666666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 sz="1200">
                <a:solidFill>
                  <a:srgbClr val="666666"/>
                </a:solidFill>
              </a:rPr>
              <a:t>-&gt; Dados públicos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666666"/>
                </a:solidFill>
              </a:rPr>
              <a:t>-&gt; Limitações éticas do próprio IBGE</a:t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8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246" name="Google Shape;246;p28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Limpeza e Organização dos dados</a:t>
            </a:r>
            <a:br>
              <a:rPr b="1" lang="en"/>
            </a:br>
            <a:endParaRPr sz="1400"/>
          </a:p>
        </p:txBody>
      </p:sp>
      <p:sp>
        <p:nvSpPr>
          <p:cNvPr id="248" name="Google Shape;248;p28"/>
          <p:cNvSpPr txBox="1"/>
          <p:nvPr/>
        </p:nvSpPr>
        <p:spPr>
          <a:xfrm>
            <a:off x="1019728" y="1162775"/>
            <a:ext cx="68079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Municípios: 5565 municípios brasileiros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Anos: 2002 - 2017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Variáveis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Produto Interno Bruto						numérica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População								</a:t>
            </a:r>
            <a:r>
              <a:rPr lang="en" sz="1200">
                <a:solidFill>
                  <a:schemeClr val="dk1"/>
                </a:solidFill>
              </a:rPr>
              <a:t>numérica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Quantidade de Empresas						</a:t>
            </a:r>
            <a:r>
              <a:rPr lang="en" sz="1200">
                <a:solidFill>
                  <a:schemeClr val="dk1"/>
                </a:solidFill>
              </a:rPr>
              <a:t>numérica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Número de pessoas Assalariadas					</a:t>
            </a:r>
            <a:r>
              <a:rPr lang="en" sz="1200">
                <a:solidFill>
                  <a:schemeClr val="dk1"/>
                </a:solidFill>
              </a:rPr>
              <a:t>numérica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Salário Médio							</a:t>
            </a:r>
            <a:r>
              <a:rPr lang="en" sz="1200">
                <a:solidFill>
                  <a:schemeClr val="dk1"/>
                </a:solidFill>
              </a:rPr>
              <a:t>numérica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en" sz="1200"/>
              <a:t>Número de nascidos vivos						</a:t>
            </a:r>
            <a:r>
              <a:rPr lang="en" sz="1200">
                <a:solidFill>
                  <a:schemeClr val="dk1"/>
                </a:solidFill>
              </a:rPr>
              <a:t>numérica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Número de óbitos							numérica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Número de casamentos						numérica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Índice de desenvolvimento Humano Municipal (IDHM)		índice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Índice Educação - IDHM						índice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Índice Longevidade - IDHM					índice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lphaLcPeriod"/>
            </a:pPr>
            <a:r>
              <a:rPr lang="en" sz="1200">
                <a:solidFill>
                  <a:schemeClr val="dk1"/>
                </a:solidFill>
              </a:rPr>
              <a:t>Índice Renda - IDHM						índice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9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254" name="Google Shape;254;p29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9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PIB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256" name="Google Shape;256;p29"/>
          <p:cNvPicPr preferRelativeResize="0"/>
          <p:nvPr/>
        </p:nvPicPr>
        <p:blipFill rotWithShape="1">
          <a:blip r:embed="rId3">
            <a:alphaModFix/>
          </a:blip>
          <a:srcRect b="0" l="0" r="50818" t="0"/>
          <a:stretch/>
        </p:blipFill>
        <p:spPr>
          <a:xfrm>
            <a:off x="2971901" y="1427350"/>
            <a:ext cx="3094875" cy="2760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/>
          <p:cNvPicPr preferRelativeResize="0"/>
          <p:nvPr/>
        </p:nvPicPr>
        <p:blipFill rotWithShape="1">
          <a:blip r:embed="rId4">
            <a:alphaModFix/>
          </a:blip>
          <a:srcRect b="0" l="0" r="19328" t="0"/>
          <a:stretch/>
        </p:blipFill>
        <p:spPr>
          <a:xfrm>
            <a:off x="6049125" y="1600279"/>
            <a:ext cx="3094875" cy="2010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/>
          <p:cNvPicPr preferRelativeResize="0"/>
          <p:nvPr/>
        </p:nvPicPr>
        <p:blipFill rotWithShape="1">
          <a:blip r:embed="rId4">
            <a:alphaModFix/>
          </a:blip>
          <a:srcRect b="47433" l="80834" r="0" t="4995"/>
          <a:stretch/>
        </p:blipFill>
        <p:spPr>
          <a:xfrm>
            <a:off x="6486225" y="1746875"/>
            <a:ext cx="671299" cy="873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9" name="Google Shape;259;p29"/>
          <p:cNvGrpSpPr/>
          <p:nvPr/>
        </p:nvGrpSpPr>
        <p:grpSpPr>
          <a:xfrm>
            <a:off x="1" y="1362295"/>
            <a:ext cx="3094875" cy="2825630"/>
            <a:chOff x="1" y="1362295"/>
            <a:chExt cx="3094875" cy="2825630"/>
          </a:xfrm>
        </p:grpSpPr>
        <p:pic>
          <p:nvPicPr>
            <p:cNvPr id="260" name="Google Shape;260;p29"/>
            <p:cNvPicPr preferRelativeResize="0"/>
            <p:nvPr/>
          </p:nvPicPr>
          <p:blipFill rotWithShape="1">
            <a:blip r:embed="rId3">
              <a:alphaModFix/>
            </a:blip>
            <a:srcRect b="0" l="50818" r="0" t="0"/>
            <a:stretch/>
          </p:blipFill>
          <p:spPr>
            <a:xfrm>
              <a:off x="1" y="1427350"/>
              <a:ext cx="3094875" cy="2760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1" name="Google Shape;261;p29"/>
            <p:cNvSpPr txBox="1"/>
            <p:nvPr/>
          </p:nvSpPr>
          <p:spPr>
            <a:xfrm>
              <a:off x="1612794" y="1362295"/>
              <a:ext cx="948000" cy="19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/>
                <a:t>( Com  outliers )</a:t>
              </a:r>
              <a:endParaRPr sz="600"/>
            </a:p>
          </p:txBody>
        </p:sp>
      </p:grpSp>
      <p:sp>
        <p:nvSpPr>
          <p:cNvPr id="262" name="Google Shape;262;p29"/>
          <p:cNvSpPr txBox="1"/>
          <p:nvPr/>
        </p:nvSpPr>
        <p:spPr>
          <a:xfrm>
            <a:off x="4631175" y="1373186"/>
            <a:ext cx="948000" cy="1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 Sem  outliers )</a:t>
            </a:r>
            <a:endParaRPr sz="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268" name="Google Shape;268;p30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9" name="Google Shape;269;p30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População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 b="0" l="0" r="50690" t="0"/>
          <a:stretch/>
        </p:blipFill>
        <p:spPr>
          <a:xfrm>
            <a:off x="3083450" y="1389988"/>
            <a:ext cx="3063401" cy="266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0"/>
          <p:cNvPicPr preferRelativeResize="0"/>
          <p:nvPr/>
        </p:nvPicPr>
        <p:blipFill rotWithShape="1">
          <a:blip r:embed="rId4">
            <a:alphaModFix/>
          </a:blip>
          <a:srcRect b="0" l="0" r="22057" t="0"/>
          <a:stretch/>
        </p:blipFill>
        <p:spPr>
          <a:xfrm>
            <a:off x="6146850" y="1507625"/>
            <a:ext cx="2997151" cy="2022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0"/>
          <p:cNvPicPr preferRelativeResize="0"/>
          <p:nvPr/>
        </p:nvPicPr>
        <p:blipFill rotWithShape="1">
          <a:blip r:embed="rId4">
            <a:alphaModFix/>
          </a:blip>
          <a:srcRect b="47783" l="76918" r="0" t="0"/>
          <a:stretch/>
        </p:blipFill>
        <p:spPr>
          <a:xfrm>
            <a:off x="8011275" y="3596288"/>
            <a:ext cx="1027425" cy="122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0"/>
          <p:cNvPicPr preferRelativeResize="0"/>
          <p:nvPr/>
        </p:nvPicPr>
        <p:blipFill rotWithShape="1">
          <a:blip r:embed="rId3">
            <a:alphaModFix/>
          </a:blip>
          <a:srcRect b="0" l="51508" r="0" t="0"/>
          <a:stretch/>
        </p:blipFill>
        <p:spPr>
          <a:xfrm>
            <a:off x="0" y="1329525"/>
            <a:ext cx="3149099" cy="27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0"/>
          <p:cNvSpPr txBox="1"/>
          <p:nvPr/>
        </p:nvSpPr>
        <p:spPr>
          <a:xfrm>
            <a:off x="1787150" y="1242425"/>
            <a:ext cx="948000" cy="1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 Com  outliers )</a:t>
            </a:r>
            <a:endParaRPr sz="600"/>
          </a:p>
        </p:txBody>
      </p:sp>
      <p:sp>
        <p:nvSpPr>
          <p:cNvPr id="275" name="Google Shape;275;p30"/>
          <p:cNvSpPr txBox="1"/>
          <p:nvPr/>
        </p:nvSpPr>
        <p:spPr>
          <a:xfrm>
            <a:off x="4849119" y="1286008"/>
            <a:ext cx="948000" cy="195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/>
              <a:t>( Sem  outliers )</a:t>
            </a:r>
            <a:endParaRPr sz="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1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Empresas, Empregados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283" name="Google Shape;283;p31"/>
          <p:cNvPicPr preferRelativeResize="0"/>
          <p:nvPr/>
        </p:nvPicPr>
        <p:blipFill rotWithShape="1">
          <a:blip r:embed="rId3">
            <a:alphaModFix/>
          </a:blip>
          <a:srcRect b="0" l="0" r="23646" t="0"/>
          <a:stretch/>
        </p:blipFill>
        <p:spPr>
          <a:xfrm>
            <a:off x="3238487" y="1251187"/>
            <a:ext cx="2880864" cy="19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 rotWithShape="1">
          <a:blip r:embed="rId4">
            <a:alphaModFix/>
          </a:blip>
          <a:srcRect b="0" l="0" r="23838" t="0"/>
          <a:stretch/>
        </p:blipFill>
        <p:spPr>
          <a:xfrm>
            <a:off x="6345500" y="1278263"/>
            <a:ext cx="2767499" cy="193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1"/>
          <p:cNvPicPr preferRelativeResize="0"/>
          <p:nvPr/>
        </p:nvPicPr>
        <p:blipFill rotWithShape="1">
          <a:blip r:embed="rId5">
            <a:alphaModFix/>
          </a:blip>
          <a:srcRect b="0" l="0" r="22887" t="0"/>
          <a:stretch/>
        </p:blipFill>
        <p:spPr>
          <a:xfrm>
            <a:off x="42773" y="1251175"/>
            <a:ext cx="3058300" cy="199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1"/>
          <p:cNvPicPr preferRelativeResize="0"/>
          <p:nvPr/>
        </p:nvPicPr>
        <p:blipFill rotWithShape="1">
          <a:blip r:embed="rId5">
            <a:alphaModFix/>
          </a:blip>
          <a:srcRect b="47717" l="77851" r="0" t="0"/>
          <a:stretch/>
        </p:blipFill>
        <p:spPr>
          <a:xfrm>
            <a:off x="352875" y="3307200"/>
            <a:ext cx="878451" cy="104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31"/>
          <p:cNvPicPr preferRelativeResize="0"/>
          <p:nvPr/>
        </p:nvPicPr>
        <p:blipFill rotWithShape="1">
          <a:blip r:embed="rId3">
            <a:alphaModFix/>
          </a:blip>
          <a:srcRect b="48588" l="77427" r="0" t="0"/>
          <a:stretch/>
        </p:blipFill>
        <p:spPr>
          <a:xfrm>
            <a:off x="3453972" y="3184988"/>
            <a:ext cx="1069374" cy="12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1"/>
          <p:cNvPicPr preferRelativeResize="0"/>
          <p:nvPr/>
        </p:nvPicPr>
        <p:blipFill rotWithShape="1">
          <a:blip r:embed="rId4">
            <a:alphaModFix/>
          </a:blip>
          <a:srcRect b="48285" l="76661" r="0" t="0"/>
          <a:stretch/>
        </p:blipFill>
        <p:spPr>
          <a:xfrm>
            <a:off x="6634226" y="3307206"/>
            <a:ext cx="1002150" cy="11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2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294" name="Google Shape;294;p32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2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Passo 5 - Analisar Dados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296" name="Google Shape;29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850" y="1163350"/>
            <a:ext cx="6477000" cy="32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0" y="18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Indicadores Socioeconômicos </a:t>
            </a:r>
            <a:r>
              <a:rPr lang="en"/>
              <a:t>- Introdução</a:t>
            </a:r>
            <a:endParaRPr/>
          </a:p>
        </p:txBody>
      </p:sp>
      <p:sp>
        <p:nvSpPr>
          <p:cNvPr id="71" name="Google Shape;71;p15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" name="Google Shape;72;p15"/>
          <p:cNvSpPr txBox="1"/>
          <p:nvPr/>
        </p:nvSpPr>
        <p:spPr>
          <a:xfrm>
            <a:off x="673225" y="871275"/>
            <a:ext cx="6062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“Desenvolvimento Sustentável” é  “o desenvolvimento capaz de suprir as necessidades da geração atual, sem comprometer a capacidade de atender as necessidades das futuras gerações” </a:t>
            </a:r>
            <a:r>
              <a:rPr lang="en" sz="1200"/>
              <a:t>(1987, Relatório Brundtland - Comissão Mundial sobre Meio Ambiente e Desenvolvimento - Nações Unidas)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02" name="Google Shape;302;p33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3" name="Google Shape;303;p33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Passo 5 - Analisar Dados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04" name="Google Shape;30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23" y="1212575"/>
            <a:ext cx="7065074" cy="365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10" name="Google Shape;310;p34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1" name="Google Shape;311;p34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Passo 5 - Analisar Dados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950" y="1346300"/>
            <a:ext cx="6400800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18" name="Google Shape;318;p35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Passo 5 - Analisar Dados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20" name="Google Shape;32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0113" y="1279625"/>
            <a:ext cx="7683776" cy="33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26" name="Google Shape;326;p36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7" name="Google Shape;327;p36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IDHM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28" name="Google Shape;328;p36"/>
          <p:cNvPicPr preferRelativeResize="0"/>
          <p:nvPr/>
        </p:nvPicPr>
        <p:blipFill rotWithShape="1">
          <a:blip r:embed="rId3">
            <a:alphaModFix/>
          </a:blip>
          <a:srcRect b="0" l="0" r="50553" t="0"/>
          <a:stretch/>
        </p:blipFill>
        <p:spPr>
          <a:xfrm>
            <a:off x="133075" y="1246550"/>
            <a:ext cx="4668249" cy="32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6"/>
          <p:cNvPicPr preferRelativeResize="0"/>
          <p:nvPr/>
        </p:nvPicPr>
        <p:blipFill rotWithShape="1">
          <a:blip r:embed="rId4">
            <a:alphaModFix/>
          </a:blip>
          <a:srcRect b="0" l="0" r="51212" t="0"/>
          <a:stretch/>
        </p:blipFill>
        <p:spPr>
          <a:xfrm>
            <a:off x="4801325" y="1211000"/>
            <a:ext cx="4116924" cy="336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7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6" name="Google Shape;336;p37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IDHM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37" name="Google Shape;337;p37"/>
          <p:cNvPicPr preferRelativeResize="0"/>
          <p:nvPr/>
        </p:nvPicPr>
        <p:blipFill rotWithShape="1">
          <a:blip r:embed="rId3">
            <a:alphaModFix/>
          </a:blip>
          <a:srcRect b="0" l="52189" r="0" t="0"/>
          <a:stretch/>
        </p:blipFill>
        <p:spPr>
          <a:xfrm>
            <a:off x="52650" y="1668937"/>
            <a:ext cx="2901800" cy="199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449" y="1582625"/>
            <a:ext cx="6136901" cy="2062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44" name="Google Shape;344;p38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5" name="Google Shape;345;p38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IDHM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46" name="Google Shape;346;p38"/>
          <p:cNvPicPr preferRelativeResize="0"/>
          <p:nvPr/>
        </p:nvPicPr>
        <p:blipFill rotWithShape="1">
          <a:blip r:embed="rId3">
            <a:alphaModFix/>
          </a:blip>
          <a:srcRect b="0" l="51499" r="894" t="0"/>
          <a:stretch/>
        </p:blipFill>
        <p:spPr>
          <a:xfrm>
            <a:off x="0" y="1540120"/>
            <a:ext cx="2952276" cy="247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4889" y="1556874"/>
            <a:ext cx="6201460" cy="247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675" y="1240425"/>
            <a:ext cx="3757925" cy="3719814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9"/>
          <p:cNvSpPr txBox="1"/>
          <p:nvPr/>
        </p:nvSpPr>
        <p:spPr>
          <a:xfrm>
            <a:off x="258575" y="3499550"/>
            <a:ext cx="1369200" cy="14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Legenda: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PIB</a:t>
            </a:r>
            <a:r>
              <a:rPr lang="en" sz="700"/>
              <a:t> (normalizado)</a:t>
            </a:r>
            <a:br>
              <a:rPr lang="en" sz="700"/>
            </a:br>
            <a:r>
              <a:rPr lang="en" sz="800"/>
              <a:t>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População</a:t>
            </a:r>
            <a:r>
              <a:rPr lang="en" sz="600"/>
              <a:t> (normalizada)</a:t>
            </a:r>
            <a:br>
              <a:rPr lang="en" sz="800"/>
            </a:br>
            <a:r>
              <a:rPr lang="en" sz="800"/>
              <a:t>       &lt;0,33</a:t>
            </a:r>
            <a:br>
              <a:rPr lang="en" sz="800"/>
            </a:br>
            <a:r>
              <a:rPr lang="en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0,33&lt;x&lt;0,66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&gt;0,66</a:t>
            </a:r>
            <a:endParaRPr sz="800"/>
          </a:p>
        </p:txBody>
      </p:sp>
      <p:sp>
        <p:nvSpPr>
          <p:cNvPr id="354" name="Google Shape;354;p39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9"/>
          <p:cNvSpPr txBox="1"/>
          <p:nvPr>
            <p:ph idx="1" type="body"/>
          </p:nvPr>
        </p:nvSpPr>
        <p:spPr>
          <a:xfrm>
            <a:off x="818525" y="771525"/>
            <a:ext cx="732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Análise Exploratória dos Dados - Visão geográfica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57" name="Google Shape;357;p39"/>
          <p:cNvPicPr preferRelativeResize="0"/>
          <p:nvPr/>
        </p:nvPicPr>
        <p:blipFill rotWithShape="1">
          <a:blip r:embed="rId4">
            <a:alphaModFix/>
          </a:blip>
          <a:srcRect b="24114" l="37369" r="36322" t="39452"/>
          <a:stretch/>
        </p:blipFill>
        <p:spPr>
          <a:xfrm>
            <a:off x="4287850" y="1240425"/>
            <a:ext cx="3757920" cy="39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9"/>
          <p:cNvSpPr txBox="1"/>
          <p:nvPr/>
        </p:nvSpPr>
        <p:spPr>
          <a:xfrm>
            <a:off x="1678850" y="1240425"/>
            <a:ext cx="66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2002</a:t>
            </a:r>
            <a:endParaRPr b="1">
              <a:solidFill>
                <a:srgbClr val="FF0000"/>
              </a:solidFill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5835313" y="1240425"/>
            <a:ext cx="66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2017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5">
            <a:alphaModFix/>
          </a:blip>
          <a:srcRect b="41326" l="27100" r="27160" t="15789"/>
          <a:stretch/>
        </p:blipFill>
        <p:spPr>
          <a:xfrm>
            <a:off x="388989" y="3925816"/>
            <a:ext cx="126965" cy="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39"/>
          <p:cNvSpPr/>
          <p:nvPr/>
        </p:nvSpPr>
        <p:spPr>
          <a:xfrm>
            <a:off x="399531" y="4301810"/>
            <a:ext cx="105900" cy="1284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388843" y="4537503"/>
            <a:ext cx="105900" cy="1284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388836" y="4795478"/>
            <a:ext cx="105900" cy="128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 txBox="1"/>
          <p:nvPr/>
        </p:nvSpPr>
        <p:spPr>
          <a:xfrm>
            <a:off x="4287850" y="3668500"/>
            <a:ext cx="1369200" cy="146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Legenda: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PIB</a:t>
            </a:r>
            <a:r>
              <a:rPr lang="en" sz="700"/>
              <a:t> (normalizado)</a:t>
            </a:r>
            <a:br>
              <a:rPr lang="en" sz="700"/>
            </a:br>
            <a:r>
              <a:rPr lang="en" sz="800"/>
              <a:t>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População</a:t>
            </a:r>
            <a:r>
              <a:rPr lang="en" sz="600"/>
              <a:t> (normalizada)</a:t>
            </a:r>
            <a:br>
              <a:rPr lang="en" sz="800"/>
            </a:br>
            <a:r>
              <a:rPr lang="en" sz="800"/>
              <a:t>       &lt;0,33</a:t>
            </a:r>
            <a:br>
              <a:rPr lang="en" sz="800"/>
            </a:br>
            <a:r>
              <a:rPr lang="en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0,33&lt;x&lt;0,66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</a:t>
            </a:r>
            <a:endParaRPr sz="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       &gt;0,66</a:t>
            </a:r>
            <a:endParaRPr sz="800"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5">
            <a:alphaModFix/>
          </a:blip>
          <a:srcRect b="41326" l="27100" r="27160" t="15789"/>
          <a:stretch/>
        </p:blipFill>
        <p:spPr>
          <a:xfrm>
            <a:off x="4418264" y="4094766"/>
            <a:ext cx="126965" cy="128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/>
          <p:nvPr/>
        </p:nvSpPr>
        <p:spPr>
          <a:xfrm>
            <a:off x="4428806" y="4470760"/>
            <a:ext cx="105900" cy="128400"/>
          </a:xfrm>
          <a:prstGeom prst="ellips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39"/>
          <p:cNvSpPr/>
          <p:nvPr/>
        </p:nvSpPr>
        <p:spPr>
          <a:xfrm>
            <a:off x="4418118" y="4706453"/>
            <a:ext cx="105900" cy="128400"/>
          </a:xfrm>
          <a:prstGeom prst="ellipse">
            <a:avLst/>
          </a:prstGeom>
          <a:solidFill>
            <a:srgbClr val="E6913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/>
          <p:nvPr/>
        </p:nvSpPr>
        <p:spPr>
          <a:xfrm>
            <a:off x="4418111" y="4964428"/>
            <a:ext cx="105900" cy="128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0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74" name="Google Shape;374;p40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40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Modelo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Análise temporal univariada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PIB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População</a:t>
            </a:r>
            <a:endParaRPr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Benchmarking de arquiteturas de aprendizado profundo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Single-layer LSTM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LSTM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LSTM</a:t>
            </a: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81" name="Google Shape;381;p41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Modelo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</a:t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LSTM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83" name="Google Shape;38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50" y="1435026"/>
            <a:ext cx="3696554" cy="1383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9050" y="3316150"/>
            <a:ext cx="3681648" cy="13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390" name="Google Shape;390;p42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1" name="Google Shape;391;p42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Estratégia da modelagem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Preparação dos dados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9050" y="2237875"/>
            <a:ext cx="3681648" cy="13832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 txBox="1"/>
          <p:nvPr/>
        </p:nvSpPr>
        <p:spPr>
          <a:xfrm>
            <a:off x="1053500" y="2626975"/>
            <a:ext cx="1313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Observações passadas</a:t>
            </a:r>
            <a:endParaRPr/>
          </a:p>
        </p:txBody>
      </p:sp>
      <p:sp>
        <p:nvSpPr>
          <p:cNvPr id="394" name="Google Shape;394;p42"/>
          <p:cNvSpPr txBox="1"/>
          <p:nvPr/>
        </p:nvSpPr>
        <p:spPr>
          <a:xfrm>
            <a:off x="6777725" y="2626975"/>
            <a:ext cx="13635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Observação de interesse</a:t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818525" y="3232075"/>
            <a:ext cx="15618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2011, 2012, 2013</a:t>
            </a:r>
            <a:endParaRPr/>
          </a:p>
        </p:txBody>
      </p:sp>
      <p:sp>
        <p:nvSpPr>
          <p:cNvPr id="396" name="Google Shape;396;p42"/>
          <p:cNvSpPr txBox="1"/>
          <p:nvPr/>
        </p:nvSpPr>
        <p:spPr>
          <a:xfrm>
            <a:off x="6969850" y="3232075"/>
            <a:ext cx="726900" cy="2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2017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0" y="18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Introdução</a:t>
            </a:r>
            <a:endParaRPr/>
          </a:p>
        </p:txBody>
      </p:sp>
      <p:sp>
        <p:nvSpPr>
          <p:cNvPr id="78" name="Google Shape;78;p16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6"/>
          <p:cNvSpPr txBox="1"/>
          <p:nvPr/>
        </p:nvSpPr>
        <p:spPr>
          <a:xfrm>
            <a:off x="-2375" y="2117925"/>
            <a:ext cx="90120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Como monitorar e entender as necessidades e as gerações?  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</p:txBody>
      </p:sp>
      <p:sp>
        <p:nvSpPr>
          <p:cNvPr id="80" name="Google Shape;80;p16"/>
          <p:cNvSpPr txBox="1"/>
          <p:nvPr/>
        </p:nvSpPr>
        <p:spPr>
          <a:xfrm>
            <a:off x="673225" y="871275"/>
            <a:ext cx="6062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“Desenvolvimento Sustentável” é  “o desenvolvimento capaz de suprir as necessidades da geração atual, sem comprometer a capacidade de atender as necessidades das futuras gerações” </a:t>
            </a:r>
            <a:r>
              <a:rPr lang="en" sz="1200"/>
              <a:t>(1987, Relatório Brundtland - Comissão Mundial sobre Meio Ambiente e Desenvolvimento - Nações Unidas)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3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Método</a:t>
            </a:r>
            <a:endParaRPr/>
          </a:p>
        </p:txBody>
      </p:sp>
      <p:sp>
        <p:nvSpPr>
          <p:cNvPr id="402" name="Google Shape;402;p43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43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Estratégia da modelagem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Protocolo de treinamento e avaliação</a:t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Modelos.</a:t>
            </a:r>
            <a:r>
              <a:rPr lang="en"/>
              <a:t> População e PIB baseados em LSTM.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Optimizers.</a:t>
            </a:r>
            <a:r>
              <a:rPr lang="en"/>
              <a:t> Adam e RMSProp.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Losses.</a:t>
            </a:r>
            <a:r>
              <a:rPr lang="en"/>
              <a:t> MSE e MAE.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	</a:t>
            </a:r>
            <a:r>
              <a:rPr b="1" lang="en"/>
              <a:t>Treinamento</a:t>
            </a:r>
            <a:r>
              <a:rPr b="1" lang="en"/>
              <a:t>.</a:t>
            </a:r>
            <a:r>
              <a:rPr lang="en"/>
              <a:t> Teste de épocas,</a:t>
            </a:r>
            <a:r>
              <a:rPr lang="en"/>
              <a:t> e</a:t>
            </a:r>
            <a:r>
              <a:rPr lang="en"/>
              <a:t>arly stopping</a:t>
            </a:r>
            <a:r>
              <a:rPr lang="en"/>
              <a:t>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4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09" name="Google Shape;409;p44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0" name="Google Shape;410;p44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Resultados dos modelos do PIB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sp>
        <p:nvSpPr>
          <p:cNvPr id="411" name="Google Shape;411;p44"/>
          <p:cNvSpPr txBox="1"/>
          <p:nvPr/>
        </p:nvSpPr>
        <p:spPr>
          <a:xfrm>
            <a:off x="3672750" y="1437700"/>
            <a:ext cx="1798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LSTM</a:t>
            </a:r>
            <a:endParaRPr/>
          </a:p>
        </p:txBody>
      </p:sp>
      <p:pic>
        <p:nvPicPr>
          <p:cNvPr id="412" name="Google Shape;41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1075" y="1772200"/>
            <a:ext cx="365760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4"/>
          <p:cNvSpPr txBox="1"/>
          <p:nvPr/>
        </p:nvSpPr>
        <p:spPr>
          <a:xfrm>
            <a:off x="3991800" y="4187925"/>
            <a:ext cx="105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MAE 0.021</a:t>
            </a:r>
            <a:endParaRPr b="1" sz="110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RMSE 0.192</a:t>
            </a:r>
            <a:endParaRPr b="1" sz="11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5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19" name="Google Shape;419;p45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5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Resultados dos modelos do PIB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421" name="Google Shape;42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650" y="1825725"/>
            <a:ext cx="36004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5"/>
          <p:cNvSpPr txBox="1"/>
          <p:nvPr/>
        </p:nvSpPr>
        <p:spPr>
          <a:xfrm>
            <a:off x="3767250" y="1491225"/>
            <a:ext cx="1504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LSTM</a:t>
            </a:r>
            <a:endParaRPr/>
          </a:p>
        </p:txBody>
      </p:sp>
      <p:sp>
        <p:nvSpPr>
          <p:cNvPr id="423" name="Google Shape;423;p45"/>
          <p:cNvSpPr txBox="1"/>
          <p:nvPr/>
        </p:nvSpPr>
        <p:spPr>
          <a:xfrm>
            <a:off x="3971675" y="4187925"/>
            <a:ext cx="11223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MAE 0.019</a:t>
            </a:r>
            <a:endParaRPr b="1" sz="110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RMSE 0.185</a:t>
            </a:r>
            <a:endParaRPr b="1" sz="11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6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29" name="Google Shape;429;p46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0" name="Google Shape;430;p46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Resultados dos modelos do PIB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sp>
        <p:nvSpPr>
          <p:cNvPr id="431" name="Google Shape;431;p46"/>
          <p:cNvSpPr txBox="1"/>
          <p:nvPr/>
        </p:nvSpPr>
        <p:spPr>
          <a:xfrm>
            <a:off x="3767250" y="1491225"/>
            <a:ext cx="1698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Single-layer LSTM</a:t>
            </a:r>
            <a:endParaRPr/>
          </a:p>
        </p:txBody>
      </p:sp>
      <p:pic>
        <p:nvPicPr>
          <p:cNvPr id="432" name="Google Shape;43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1825725"/>
            <a:ext cx="36004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46"/>
          <p:cNvSpPr txBox="1"/>
          <p:nvPr/>
        </p:nvSpPr>
        <p:spPr>
          <a:xfrm>
            <a:off x="3952050" y="4187925"/>
            <a:ext cx="11346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MAE 0.009</a:t>
            </a:r>
            <a:endParaRPr b="1" sz="110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RMSE 0.050</a:t>
            </a:r>
            <a:endParaRPr b="1" sz="11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7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39" name="Google Shape;439;p47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47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Modelos do PIB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Modelo. </a:t>
            </a:r>
            <a:r>
              <a:rPr lang="en"/>
              <a:t>Single-layer LSTM com 32 unidades.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Otimizador.</a:t>
            </a:r>
            <a:r>
              <a:rPr lang="en"/>
              <a:t> Adam.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Loss. </a:t>
            </a:r>
            <a:r>
              <a:rPr lang="en"/>
              <a:t>MAE.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 modelo convergiu em poucas épocas.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Melhores resultados em modelagem mais simples.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46" name="Google Shape;446;p48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7" name="Google Shape;447;p48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Resultados dos modelos para população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sp>
        <p:nvSpPr>
          <p:cNvPr id="448" name="Google Shape;448;p48"/>
          <p:cNvSpPr txBox="1"/>
          <p:nvPr/>
        </p:nvSpPr>
        <p:spPr>
          <a:xfrm>
            <a:off x="3672750" y="1437700"/>
            <a:ext cx="17985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Single-layer</a:t>
            </a:r>
            <a:r>
              <a:rPr lang="en"/>
              <a:t> LSTM</a:t>
            </a:r>
            <a:endParaRPr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9650" y="1825725"/>
            <a:ext cx="36004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3896525" y="4187925"/>
            <a:ext cx="1166700" cy="5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MAE 0.059</a:t>
            </a:r>
            <a:endParaRPr b="1" sz="110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RMSE 1.338</a:t>
            </a:r>
            <a:endParaRPr b="1" sz="11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56" name="Google Shape;456;p49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7" name="Google Shape;457;p49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Resultados dos modelos para população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sp>
        <p:nvSpPr>
          <p:cNvPr id="458" name="Google Shape;458;p49"/>
          <p:cNvSpPr txBox="1"/>
          <p:nvPr/>
        </p:nvSpPr>
        <p:spPr>
          <a:xfrm>
            <a:off x="3767250" y="1491225"/>
            <a:ext cx="15042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Stacked LSTM</a:t>
            </a:r>
            <a:endParaRPr/>
          </a:p>
        </p:txBody>
      </p:sp>
      <p:pic>
        <p:nvPicPr>
          <p:cNvPr id="459" name="Google Shape;4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9125" y="1825725"/>
            <a:ext cx="3600450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9"/>
          <p:cNvSpPr txBox="1"/>
          <p:nvPr/>
        </p:nvSpPr>
        <p:spPr>
          <a:xfrm>
            <a:off x="3959375" y="4226025"/>
            <a:ext cx="1041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MAE 0.033</a:t>
            </a:r>
            <a:endParaRPr b="1" sz="110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RMSE 0.253</a:t>
            </a:r>
            <a:endParaRPr b="1" sz="11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0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66" name="Google Shape;466;p50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50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Resultados dos modelos para população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  <p:sp>
        <p:nvSpPr>
          <p:cNvPr id="468" name="Google Shape;468;p50"/>
          <p:cNvSpPr txBox="1"/>
          <p:nvPr/>
        </p:nvSpPr>
        <p:spPr>
          <a:xfrm>
            <a:off x="3767250" y="1491225"/>
            <a:ext cx="1698600" cy="3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Bidirectional </a:t>
            </a:r>
            <a:r>
              <a:rPr lang="en"/>
              <a:t>LSTM</a:t>
            </a:r>
            <a:endParaRPr/>
          </a:p>
        </p:txBody>
      </p:sp>
      <p:pic>
        <p:nvPicPr>
          <p:cNvPr id="469" name="Google Shape;46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1775" y="1825725"/>
            <a:ext cx="3600450" cy="236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 txBox="1"/>
          <p:nvPr/>
        </p:nvSpPr>
        <p:spPr>
          <a:xfrm>
            <a:off x="3934475" y="4187925"/>
            <a:ext cx="1090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MAE 0.087</a:t>
            </a:r>
            <a:endParaRPr b="1" sz="1100">
              <a:solidFill>
                <a:schemeClr val="accent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accent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RMSE 1.975</a:t>
            </a:r>
            <a:endParaRPr b="1"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1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76" name="Google Shape;476;p51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7" name="Google Shape;477;p51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Modelos para população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Modelo. </a:t>
            </a:r>
            <a:r>
              <a:rPr lang="en"/>
              <a:t>Stacked </a:t>
            </a:r>
            <a:r>
              <a:rPr lang="en"/>
              <a:t>LSTM com 2 camadas de 32 unidades.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Otimizador.</a:t>
            </a:r>
            <a:r>
              <a:rPr lang="en"/>
              <a:t> RMSProp</a:t>
            </a:r>
            <a:r>
              <a:rPr lang="en"/>
              <a:t>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r>
              <a:rPr b="1" lang="en"/>
              <a:t>Loss. </a:t>
            </a:r>
            <a:r>
              <a:rPr lang="en"/>
              <a:t>MAE.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O modelo convergiu em poucas épocas.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Modelos mais profundos foram melhor por ter mais dados.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2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83" name="Google Shape;483;p52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4" name="Google Shape;484;p52"/>
          <p:cNvSpPr txBox="1"/>
          <p:nvPr>
            <p:ph idx="1" type="body"/>
          </p:nvPr>
        </p:nvSpPr>
        <p:spPr>
          <a:xfrm>
            <a:off x="818525" y="771525"/>
            <a:ext cx="73227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Predição do PIB da cidade de São Paulo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2010	450,5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2011	502,0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2012	538,9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2013	582,1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2014	621,9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2015	653,6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2016	683,1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2017	699,3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2030	    ?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0" y="1850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Introdução</a:t>
            </a:r>
            <a:endParaRPr/>
          </a:p>
        </p:txBody>
      </p:sp>
      <p:sp>
        <p:nvSpPr>
          <p:cNvPr id="86" name="Google Shape;86;p17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-2375" y="2117925"/>
            <a:ext cx="90120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Como monitorar e entender as necessidades e as gerações?  </a:t>
            </a:r>
            <a:endParaRPr>
              <a:solidFill>
                <a:schemeClr val="dk1"/>
              </a:solidFill>
            </a:endParaRPr>
          </a:p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45720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i="1" lang="en">
                <a:solidFill>
                  <a:srgbClr val="434343"/>
                </a:solidFill>
              </a:rPr>
            </a:br>
            <a:r>
              <a:rPr i="1" lang="en">
                <a:solidFill>
                  <a:srgbClr val="434343"/>
                </a:solidFill>
              </a:rPr>
              <a:t>Indicadores Socioeconômicos são medidos e calculados a partir de dados e pesquisas como Censo Demográfico e Sistema de Contas da União.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8350" y="3394738"/>
            <a:ext cx="795425" cy="5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175" y="3016600"/>
            <a:ext cx="2718176" cy="7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673225" y="871275"/>
            <a:ext cx="6062700" cy="11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“Desenvolvimento Sustentável” é  “o desenvolvimento capaz de suprir as necessidades da geração atual, sem comprometer a capacidade de atender as necessidades das futuras gerações” </a:t>
            </a:r>
            <a:r>
              <a:rPr lang="en" sz="1200"/>
              <a:t>(1987, Relatório Brundtland - Comissão Mundial sobre Meio Ambiente e Desenvolvimento - Nações Unidas)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90" name="Google Shape;490;p53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1" name="Google Shape;491;p53"/>
          <p:cNvSpPr txBox="1"/>
          <p:nvPr>
            <p:ph idx="1" type="body"/>
          </p:nvPr>
        </p:nvSpPr>
        <p:spPr>
          <a:xfrm>
            <a:off x="818525" y="771525"/>
            <a:ext cx="73227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Predição do PIB da cidade de São Paulo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Estudo comparativo da Oxford Economics.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Predição para PIB de São Paulo de 2030 de R$ 2447 B.</a:t>
            </a: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497" name="Google Shape;497;p54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8" name="Google Shape;498;p54"/>
          <p:cNvSpPr txBox="1"/>
          <p:nvPr>
            <p:ph idx="1" type="body"/>
          </p:nvPr>
        </p:nvSpPr>
        <p:spPr>
          <a:xfrm>
            <a:off x="818525" y="771525"/>
            <a:ext cx="73227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Predição do PIB da cidade de São Paulo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Modelo de aprendizado profundo para predição do PIB de 2030.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Single-layer LSTM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Otimizador Adam</a:t>
            </a:r>
            <a:endParaRPr/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Loss MAE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5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Resultados e discussão</a:t>
            </a:r>
            <a:endParaRPr/>
          </a:p>
        </p:txBody>
      </p:sp>
      <p:sp>
        <p:nvSpPr>
          <p:cNvPr id="504" name="Google Shape;504;p55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5" name="Google Shape;505;p55"/>
          <p:cNvSpPr txBox="1"/>
          <p:nvPr>
            <p:ph idx="1" type="body"/>
          </p:nvPr>
        </p:nvSpPr>
        <p:spPr>
          <a:xfrm>
            <a:off x="818525" y="771525"/>
            <a:ext cx="7322700" cy="3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Predição do PIB da cidade de São Paulo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2010	450,5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2011	502,0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2012	538,9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2013	582,1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2014	621,9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2015	653,6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2016	683,1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2017	699,3 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	2030	2064,9 B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en"/>
            </a:br>
            <a:br>
              <a:rPr b="1" lang="en"/>
            </a:br>
            <a:endParaRPr sz="14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</a:t>
            </a:r>
            <a:r>
              <a:rPr lang="en"/>
              <a:t>Resultados e discussão</a:t>
            </a:r>
            <a:endParaRPr/>
          </a:p>
        </p:txBody>
      </p:sp>
      <p:sp>
        <p:nvSpPr>
          <p:cNvPr id="511" name="Google Shape;511;p56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56"/>
          <p:cNvSpPr txBox="1"/>
          <p:nvPr>
            <p:ph idx="1" type="body"/>
          </p:nvPr>
        </p:nvSpPr>
        <p:spPr>
          <a:xfrm>
            <a:off x="818525" y="771525"/>
            <a:ext cx="732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Visão geográfica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pic>
        <p:nvPicPr>
          <p:cNvPr id="513" name="Google Shape;513;p56"/>
          <p:cNvPicPr preferRelativeResize="0"/>
          <p:nvPr/>
        </p:nvPicPr>
        <p:blipFill rotWithShape="1">
          <a:blip r:embed="rId3">
            <a:alphaModFix/>
          </a:blip>
          <a:srcRect b="24114" l="37369" r="36322" t="39452"/>
          <a:stretch/>
        </p:blipFill>
        <p:spPr>
          <a:xfrm>
            <a:off x="1803125" y="1240425"/>
            <a:ext cx="3757920" cy="390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6"/>
          <p:cNvSpPr txBox="1"/>
          <p:nvPr/>
        </p:nvSpPr>
        <p:spPr>
          <a:xfrm>
            <a:off x="3350588" y="1240425"/>
            <a:ext cx="663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2030</a:t>
            </a:r>
            <a:endParaRPr b="1">
              <a:solidFill>
                <a:srgbClr val="FF0000"/>
              </a:solidFill>
            </a:endParaRPr>
          </a:p>
        </p:txBody>
      </p:sp>
      <p:grpSp>
        <p:nvGrpSpPr>
          <p:cNvPr id="515" name="Google Shape;515;p56"/>
          <p:cNvGrpSpPr/>
          <p:nvPr/>
        </p:nvGrpSpPr>
        <p:grpSpPr>
          <a:xfrm>
            <a:off x="5225538" y="3657000"/>
            <a:ext cx="1931100" cy="1486500"/>
            <a:chOff x="8045775" y="1956875"/>
            <a:chExt cx="1931100" cy="1486500"/>
          </a:xfrm>
        </p:grpSpPr>
        <p:sp>
          <p:nvSpPr>
            <p:cNvPr id="516" name="Google Shape;516;p56"/>
            <p:cNvSpPr txBox="1"/>
            <p:nvPr/>
          </p:nvSpPr>
          <p:spPr>
            <a:xfrm>
              <a:off x="8045775" y="1956875"/>
              <a:ext cx="1931100" cy="1486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Legenda: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       PIB (normalizado)</a:t>
              </a:r>
              <a:br>
                <a:rPr lang="en" sz="1000"/>
              </a:br>
              <a:r>
                <a:rPr lang="en" sz="1000"/>
                <a:t> 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       População (normalizada)</a:t>
              </a:r>
              <a:br>
                <a:rPr lang="en" sz="1000"/>
              </a:br>
              <a:r>
                <a:rPr lang="en" sz="1000"/>
                <a:t>       &lt;0,33</a:t>
              </a:r>
              <a:br>
                <a:rPr lang="en" sz="1000"/>
              </a:br>
              <a:r>
                <a:rPr lang="en" sz="1000"/>
                <a:t>       0,33&lt;x&lt;0,66</a:t>
              </a:r>
              <a:endParaRPr sz="1000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/>
                <a:t>       &gt;0,66</a:t>
              </a:r>
              <a:endParaRPr sz="1000"/>
            </a:p>
          </p:txBody>
        </p:sp>
        <p:pic>
          <p:nvPicPr>
            <p:cNvPr id="517" name="Google Shape;517;p56"/>
            <p:cNvPicPr preferRelativeResize="0"/>
            <p:nvPr/>
          </p:nvPicPr>
          <p:blipFill rotWithShape="1">
            <a:blip r:embed="rId4">
              <a:alphaModFix/>
            </a:blip>
            <a:srcRect b="41326" l="27100" r="27160" t="15789"/>
            <a:stretch/>
          </p:blipFill>
          <p:spPr>
            <a:xfrm>
              <a:off x="8130530" y="2450786"/>
              <a:ext cx="196925" cy="199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8" name="Google Shape;518;p56"/>
            <p:cNvSpPr/>
            <p:nvPr/>
          </p:nvSpPr>
          <p:spPr>
            <a:xfrm>
              <a:off x="8186731" y="2937235"/>
              <a:ext cx="105900" cy="1284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56"/>
            <p:cNvSpPr/>
            <p:nvPr/>
          </p:nvSpPr>
          <p:spPr>
            <a:xfrm>
              <a:off x="8178731" y="3100328"/>
              <a:ext cx="105900" cy="1284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56"/>
            <p:cNvSpPr/>
            <p:nvPr/>
          </p:nvSpPr>
          <p:spPr>
            <a:xfrm>
              <a:off x="8181424" y="3252728"/>
              <a:ext cx="105900" cy="1284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Conclusão</a:t>
            </a:r>
            <a:endParaRPr/>
          </a:p>
        </p:txBody>
      </p:sp>
      <p:sp>
        <p:nvSpPr>
          <p:cNvPr id="526" name="Google Shape;526;p57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7" name="Google Shape;527;p57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Refinar o problema</a:t>
            </a:r>
            <a:br>
              <a:rPr b="1" lang="en"/>
            </a:br>
            <a:br>
              <a:rPr b="1" lang="en"/>
            </a:br>
            <a:endParaRPr sz="1400"/>
          </a:p>
        </p:txBody>
      </p:sp>
      <p:sp>
        <p:nvSpPr>
          <p:cNvPr id="528" name="Google Shape;528;p57"/>
          <p:cNvSpPr txBox="1"/>
          <p:nvPr/>
        </p:nvSpPr>
        <p:spPr>
          <a:xfrm>
            <a:off x="1019728" y="1162775"/>
            <a:ext cx="6807900" cy="182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Bias x Overfit -&gt; Analisar múltiplos períodos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Modelos univariáveis x multivariáveis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Novas Variávies - identificado nova fonte de dados: </a:t>
            </a:r>
            <a:endParaRPr/>
          </a:p>
        </p:txBody>
      </p:sp>
      <p:pic>
        <p:nvPicPr>
          <p:cNvPr id="529" name="Google Shape;52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6692" y="2836025"/>
            <a:ext cx="1672883" cy="71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7100" y="2919275"/>
            <a:ext cx="1983610" cy="523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7"/>
          <p:cNvSpPr/>
          <p:nvPr/>
        </p:nvSpPr>
        <p:spPr>
          <a:xfrm>
            <a:off x="3214700" y="2932900"/>
            <a:ext cx="1046100" cy="52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57"/>
          <p:cNvSpPr/>
          <p:nvPr/>
        </p:nvSpPr>
        <p:spPr>
          <a:xfrm rot="-5400000">
            <a:off x="2020250" y="3549700"/>
            <a:ext cx="710400" cy="5232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57"/>
          <p:cNvSpPr txBox="1"/>
          <p:nvPr/>
        </p:nvSpPr>
        <p:spPr>
          <a:xfrm>
            <a:off x="1591000" y="4173150"/>
            <a:ext cx="6276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Municípios</a:t>
            </a:r>
            <a:br>
              <a:rPr lang="en"/>
            </a:br>
            <a:r>
              <a:rPr lang="en"/>
              <a:t>Anos: 2012 - 2017</a:t>
            </a:r>
            <a:br>
              <a:rPr lang="en"/>
            </a:br>
            <a:r>
              <a:rPr lang="en"/>
              <a:t>Variáveis: 58 indicadores limpos/organizados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8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Conclusão</a:t>
            </a:r>
            <a:endParaRPr/>
          </a:p>
        </p:txBody>
      </p:sp>
      <p:sp>
        <p:nvSpPr>
          <p:cNvPr id="539" name="Google Shape;539;p58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0" name="Google Shape;540;p58"/>
          <p:cNvSpPr txBox="1"/>
          <p:nvPr>
            <p:ph idx="1" type="body"/>
          </p:nvPr>
        </p:nvSpPr>
        <p:spPr>
          <a:xfrm>
            <a:off x="818525" y="4667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Identificação da População e Produto Interno Bruto </a:t>
            </a:r>
            <a:br>
              <a:rPr lang="en"/>
            </a:br>
            <a:r>
              <a:rPr lang="en"/>
              <a:t>de um município brasileiro com erro não superior a 20% </a:t>
            </a:r>
            <a:r>
              <a:rPr lang="en"/>
              <a:t>a partir de dados históricos foi alcançado parcialmente. 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Dar suporte ao avanço das técnicas de identificação de características socioeconômicas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/>
              <a:t>Suportar tomadores de decisão para aplicações de políticas de desenvolvimento sustentável no Brasil e em outros países.</a:t>
            </a:r>
            <a:br>
              <a:rPr lang="en"/>
            </a:b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59"/>
          <p:cNvSpPr txBox="1"/>
          <p:nvPr/>
        </p:nvSpPr>
        <p:spPr>
          <a:xfrm>
            <a:off x="648450" y="1090500"/>
            <a:ext cx="7847100" cy="34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MUITO OBRIGADO!</a:t>
            </a:r>
            <a:endParaRPr b="1" sz="19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700"/>
          </a:p>
        </p:txBody>
      </p:sp>
      <p:pic>
        <p:nvPicPr>
          <p:cNvPr id="546" name="Google Shape;546;p59"/>
          <p:cNvPicPr preferRelativeResize="0"/>
          <p:nvPr/>
        </p:nvPicPr>
        <p:blipFill rotWithShape="1">
          <a:blip r:embed="rId3">
            <a:alphaModFix/>
          </a:blip>
          <a:srcRect b="0" l="0" r="85958" t="0"/>
          <a:stretch/>
        </p:blipFill>
        <p:spPr>
          <a:xfrm>
            <a:off x="308039" y="72400"/>
            <a:ext cx="809150" cy="962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7" name="Google Shape;547;p59"/>
          <p:cNvGrpSpPr/>
          <p:nvPr/>
        </p:nvGrpSpPr>
        <p:grpSpPr>
          <a:xfrm>
            <a:off x="1209453" y="309729"/>
            <a:ext cx="5696380" cy="664384"/>
            <a:chOff x="1924675" y="221225"/>
            <a:chExt cx="5440149" cy="542000"/>
          </a:xfrm>
        </p:grpSpPr>
        <p:pic>
          <p:nvPicPr>
            <p:cNvPr id="548" name="Google Shape;548;p59"/>
            <p:cNvPicPr preferRelativeResize="0"/>
            <p:nvPr/>
          </p:nvPicPr>
          <p:blipFill rotWithShape="1">
            <a:blip r:embed="rId3">
              <a:alphaModFix/>
            </a:blip>
            <a:srcRect b="5025" l="14045" r="0" t="63488"/>
            <a:stretch/>
          </p:blipFill>
          <p:spPr>
            <a:xfrm>
              <a:off x="1924675" y="421101"/>
              <a:ext cx="5440149" cy="3421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9" name="Google Shape;549;p59"/>
            <p:cNvPicPr preferRelativeResize="0"/>
            <p:nvPr/>
          </p:nvPicPr>
          <p:blipFill rotWithShape="1">
            <a:blip r:embed="rId3">
              <a:alphaModFix/>
            </a:blip>
            <a:srcRect b="68511" l="14045" r="0" t="0"/>
            <a:stretch/>
          </p:blipFill>
          <p:spPr>
            <a:xfrm>
              <a:off x="1924675" y="221225"/>
              <a:ext cx="5440149" cy="3421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0" name="Google Shape;550;p59"/>
          <p:cNvSpPr txBox="1"/>
          <p:nvPr/>
        </p:nvSpPr>
        <p:spPr>
          <a:xfrm>
            <a:off x="1382750" y="2821425"/>
            <a:ext cx="6791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Danton Ferreira Vellenich</a:t>
            </a:r>
            <a:endParaRPr b="1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1" lang="en"/>
              <a:t>Leandro Meneguzzi </a:t>
            </a:r>
            <a:endParaRPr b="1"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Quattrocento Sans"/>
              <a:buNone/>
            </a:pPr>
            <a:r>
              <a:rPr b="1" lang="en"/>
              <a:t>Iago Breno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Disciplina - </a:t>
            </a:r>
            <a:r>
              <a:rPr lang="en">
                <a:solidFill>
                  <a:schemeClr val="dk1"/>
                </a:solidFill>
              </a:rPr>
              <a:t>PCS5787 - Ciência dos Dados </a:t>
            </a:r>
            <a:br>
              <a:rPr lang="en"/>
            </a:br>
            <a:r>
              <a:rPr lang="en"/>
              <a:t>Professor:</a:t>
            </a:r>
            <a:r>
              <a:rPr b="1" lang="en"/>
              <a:t> Prof. Dr. Pedro Luiz Pizzigatti Corrêa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Co-orientação: </a:t>
            </a:r>
            <a:r>
              <a:rPr b="1" lang="en"/>
              <a:t>Profa. Dra. Jeaneth Machicao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551" name="Google Shape;551;p59"/>
          <p:cNvSpPr txBox="1"/>
          <p:nvPr/>
        </p:nvSpPr>
        <p:spPr>
          <a:xfrm>
            <a:off x="5659800" y="4715100"/>
            <a:ext cx="34842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São Paulo, 10 de Dezembro 2020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Introdução</a:t>
            </a:r>
            <a:endParaRPr/>
          </a:p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46400" y="1114475"/>
            <a:ext cx="8145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“É possível treinar um modelo que estime tendências de modificação de condições sociais por município?”</a:t>
            </a:r>
            <a:endParaRPr i="1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98" name="Google Shape;98;p18"/>
          <p:cNvSpPr txBox="1"/>
          <p:nvPr/>
        </p:nvSpPr>
        <p:spPr>
          <a:xfrm>
            <a:off x="13350" y="606950"/>
            <a:ext cx="90120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 o futuro ? </a:t>
            </a:r>
            <a:endParaRPr i="1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 </a:t>
            </a:r>
            <a:r>
              <a:rPr lang="en"/>
              <a:t>- Introdução</a:t>
            </a:r>
            <a:endParaRPr/>
          </a:p>
        </p:txBody>
      </p:sp>
      <p:sp>
        <p:nvSpPr>
          <p:cNvPr id="104" name="Google Shape;104;p19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1145525" y="606950"/>
            <a:ext cx="61422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•"/>
            </a:pPr>
            <a:r>
              <a:rPr b="1" lang="en" sz="1800">
                <a:solidFill>
                  <a:schemeClr val="dk2"/>
                </a:solidFill>
              </a:rPr>
              <a:t>Abordagem: </a:t>
            </a:r>
            <a:r>
              <a:rPr lang="en" sz="1800">
                <a:solidFill>
                  <a:schemeClr val="dk2"/>
                </a:solidFill>
              </a:rPr>
              <a:t>Ciência dos dados</a:t>
            </a:r>
            <a:r>
              <a:rPr lang="en" sz="1600">
                <a:solidFill>
                  <a:schemeClr val="dk2"/>
                </a:solidFill>
              </a:rPr>
              <a:t> (Alex Dekhtyar, 2016)</a:t>
            </a:r>
            <a:endParaRPr/>
          </a:p>
        </p:txBody>
      </p:sp>
      <p:grpSp>
        <p:nvGrpSpPr>
          <p:cNvPr id="106" name="Google Shape;106;p19"/>
          <p:cNvGrpSpPr/>
          <p:nvPr/>
        </p:nvGrpSpPr>
        <p:grpSpPr>
          <a:xfrm>
            <a:off x="1574950" y="972825"/>
            <a:ext cx="5665226" cy="4021275"/>
            <a:chOff x="3533850" y="884850"/>
            <a:chExt cx="5665226" cy="4021275"/>
          </a:xfrm>
        </p:grpSpPr>
        <p:pic>
          <p:nvPicPr>
            <p:cNvPr id="107" name="Google Shape;107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533850" y="884850"/>
              <a:ext cx="5665226" cy="402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p19"/>
            <p:cNvSpPr/>
            <p:nvPr/>
          </p:nvSpPr>
          <p:spPr>
            <a:xfrm>
              <a:off x="3533850" y="4619625"/>
              <a:ext cx="548700" cy="286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Introdução</a:t>
            </a:r>
            <a:endParaRPr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Objetivo</a:t>
            </a:r>
            <a:endParaRPr sz="1400"/>
          </a:p>
        </p:txBody>
      </p:sp>
      <p:sp>
        <p:nvSpPr>
          <p:cNvPr id="116" name="Google Shape;116;p20"/>
          <p:cNvSpPr txBox="1"/>
          <p:nvPr/>
        </p:nvSpPr>
        <p:spPr>
          <a:xfrm>
            <a:off x="1441900" y="1336125"/>
            <a:ext cx="6907800" cy="28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</a:t>
            </a:r>
            <a:r>
              <a:rPr lang="en"/>
              <a:t>nvestigar algumas técnicas de modelos computacionais de aprendizado de máquina que sejam capazes de projetar estatisticamente </a:t>
            </a:r>
            <a:r>
              <a:rPr lang="en">
                <a:solidFill>
                  <a:schemeClr val="dk1"/>
                </a:solidFill>
              </a:rPr>
              <a:t>a partir de dados históricos dos municípios brasileiros, </a:t>
            </a:r>
            <a:r>
              <a:rPr lang="en"/>
              <a:t>indicadores socioeconômicos: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População 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Produto Interno Bruto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Alcançar no mínimo 80% de similaridade com o indicador efetivamente mensurado pelo IBGE. </a:t>
            </a:r>
            <a:br>
              <a:rPr lang="en"/>
            </a:br>
            <a:endParaRPr sz="1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Introdução</a:t>
            </a:r>
            <a:endParaRPr/>
          </a:p>
        </p:txBody>
      </p:sp>
      <p:sp>
        <p:nvSpPr>
          <p:cNvPr id="122" name="Google Shape;122;p21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3" name="Google Shape;123;p21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Domínio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400">
                <a:solidFill>
                  <a:srgbClr val="000000"/>
                </a:solidFill>
              </a:rPr>
              <a:t>Unidade Geográfica </a:t>
            </a:r>
            <a:endParaRPr sz="1400">
              <a:solidFill>
                <a:srgbClr val="000000"/>
              </a:solidFill>
            </a:endParaRPr>
          </a:p>
          <a:p>
            <a:pPr indent="457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Municípios Brasileiros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Motivação: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>
                <a:solidFill>
                  <a:srgbClr val="000000"/>
                </a:solidFill>
              </a:rPr>
              <a:t>Volume de informação </a:t>
            </a:r>
            <a:r>
              <a:rPr lang="en" sz="1400">
                <a:solidFill>
                  <a:srgbClr val="000000"/>
                </a:solidFill>
              </a:rPr>
              <a:t>disponibilizada</a:t>
            </a:r>
            <a:r>
              <a:rPr lang="en" sz="1400">
                <a:solidFill>
                  <a:srgbClr val="000000"/>
                </a:solidFill>
              </a:rPr>
              <a:t> pelo IBGE neste unidade geográfica</a:t>
            </a:r>
            <a:endParaRPr sz="14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400">
                <a:solidFill>
                  <a:srgbClr val="000000"/>
                </a:solidFill>
              </a:rPr>
              <a:t>Mantendo propósito de interpretação e granularidade da informação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0" y="1850"/>
            <a:ext cx="9038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Indicadores Socioeconômicos</a:t>
            </a:r>
            <a:r>
              <a:rPr b="1" lang="en"/>
              <a:t> </a:t>
            </a:r>
            <a:r>
              <a:rPr lang="en"/>
              <a:t>- Introdução</a:t>
            </a:r>
            <a:endParaRPr/>
          </a:p>
        </p:txBody>
      </p:sp>
      <p:sp>
        <p:nvSpPr>
          <p:cNvPr id="129" name="Google Shape;129;p22"/>
          <p:cNvSpPr txBox="1"/>
          <p:nvPr>
            <p:ph idx="12" type="sldNum"/>
          </p:nvPr>
        </p:nvSpPr>
        <p:spPr>
          <a:xfrm>
            <a:off x="8537658" y="48682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" name="Google Shape;130;p22"/>
          <p:cNvSpPr txBox="1"/>
          <p:nvPr>
            <p:ph idx="1" type="body"/>
          </p:nvPr>
        </p:nvSpPr>
        <p:spPr>
          <a:xfrm>
            <a:off x="818525" y="771525"/>
            <a:ext cx="7322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b="1" lang="en"/>
              <a:t>Convênio Internacional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Suporte:</a:t>
            </a:r>
            <a:endParaRPr b="1"/>
          </a:p>
        </p:txBody>
      </p:sp>
      <p:pic>
        <p:nvPicPr>
          <p:cNvPr id="131" name="Google Shape;131;p22"/>
          <p:cNvPicPr preferRelativeResize="0"/>
          <p:nvPr/>
        </p:nvPicPr>
        <p:blipFill rotWithShape="1">
          <a:blip r:embed="rId3">
            <a:alphaModFix/>
          </a:blip>
          <a:srcRect b="0" l="0" r="72997" t="0"/>
          <a:stretch/>
        </p:blipFill>
        <p:spPr>
          <a:xfrm>
            <a:off x="2666827" y="2685500"/>
            <a:ext cx="2868549" cy="126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4000" y="1449418"/>
            <a:ext cx="641390" cy="487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3125400" y="1449425"/>
            <a:ext cx="3000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PARSEC Project</a:t>
            </a:r>
            <a:br>
              <a:rPr lang="en"/>
            </a:br>
            <a:r>
              <a:rPr lang="en">
                <a:solidFill>
                  <a:srgbClr val="999999"/>
                </a:solidFill>
              </a:rPr>
              <a:t>http://parsecproject.org/</a:t>
            </a:r>
            <a:endParaRPr>
              <a:solidFill>
                <a:srgbClr val="999999"/>
              </a:solidFill>
            </a:endParaRPr>
          </a:p>
        </p:txBody>
      </p:sp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34520" r="0" t="0"/>
          <a:stretch/>
        </p:blipFill>
        <p:spPr>
          <a:xfrm>
            <a:off x="1592554" y="3954450"/>
            <a:ext cx="5637399" cy="102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